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Gmarket Sans Bold"/>
      <p:bold r:id="rId24"/>
    </p:embeddedFont>
    <p:embeddedFont>
      <p:font typeface="Cafe24 Shiningstar"/>
      <p:regular r:id="rId25"/>
    </p:embeddedFont>
    <p:embeddedFont>
      <p:font typeface="Cafe24Ohsquare"/>
      <p:bold r:id="rId26"/>
    </p:embeddedFont>
    <p:embeddedFont>
      <p:font typeface="Pretendard Regular"/>
      <p:regular r:id="rId27"/>
    </p:embeddedFont>
    <p:embeddedFont>
      <p:font typeface="Gmarket Sans Light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55800" y="2095500"/>
            <a:ext cx="9779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31700" y="2019300"/>
            <a:ext cx="2311400" cy="176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11400" y="6934200"/>
            <a:ext cx="977900" cy="1028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60000">
            <a:off x="2946400" y="7899400"/>
            <a:ext cx="266700" cy="26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0000">
            <a:off x="1968500" y="6934200"/>
            <a:ext cx="977900" cy="1028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60000">
            <a:off x="16002000" y="2984500"/>
            <a:ext cx="266700" cy="26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0000">
            <a:off x="15011400" y="2019300"/>
            <a:ext cx="9779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3771900"/>
            <a:ext cx="2743200" cy="2743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382500" y="2603500"/>
            <a:ext cx="214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00577E"/>
                </a:solidFill>
                <a:ea typeface="Gmarket Sans Bold"/>
              </a:rPr>
              <a:t>안효성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6900" y="1905000"/>
            <a:ext cx="5943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 spc="-100">
                <a:solidFill>
                  <a:srgbClr val="44B1EB"/>
                </a:solidFill>
                <a:latin typeface="Cafe24 Shiningstar"/>
              </a:rPr>
              <a:t>2025.08.14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22700" y="3784600"/>
            <a:ext cx="11849100" cy="261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4700" b="false" i="false" u="none" strike="noStrike" spc="-200">
                <a:solidFill>
                  <a:srgbClr val="00577E"/>
                </a:solidFill>
                <a:ea typeface="Cafe24Ohsquare"/>
              </a:rPr>
              <a:t>채굴의</a:t>
            </a:r>
            <a:r>
              <a:rPr lang="en-US" sz="14700" b="false" i="false" u="none" strike="noStrike" spc="-200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14700" b="false" i="false" u="none" strike="noStrike" spc="-200">
                <a:solidFill>
                  <a:srgbClr val="00577E"/>
                </a:solidFill>
                <a:ea typeface="Cafe24Ohsquare"/>
              </a:rPr>
              <a:t>원리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채굴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64000"/>
            <a:ext cx="16332200" cy="186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초당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억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연산을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채굴기가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있다고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가정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느린것도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것도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아님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그럼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40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초만에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40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억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연산이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끝나버리는데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...??!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8200" y="787400"/>
            <a:ext cx="2222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의문점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44900" y="1752600"/>
            <a:ext cx="11087100" cy="718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11700" y="2247900"/>
            <a:ext cx="1841500" cy="1854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채굴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26900" y="3403600"/>
            <a:ext cx="2679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&lt;-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유닉스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타임</a:t>
            </a:r>
            <a:b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-1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초마다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41800" y="8547100"/>
            <a:ext cx="9969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타임이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바뀌기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찾아야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nonce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갱신됨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@@!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8636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7620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7780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채굴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1400" y="3911600"/>
            <a:ext cx="13360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논스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범위인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40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억의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초도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안걸려서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다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해볼수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채굴자가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있다면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..?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5700" y="749300"/>
            <a:ext cx="2222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의문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43300" y="5803900"/>
            <a:ext cx="7950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네트워크의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해시율은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초당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2200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만조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....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1981200"/>
            <a:ext cx="15240000" cy="654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채굴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04500" y="8280400"/>
            <a:ext cx="7124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머클루트가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달라지기에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노가다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4500" y="8877300"/>
            <a:ext cx="7112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블록당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2000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트랜잭션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-1MB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5600" y="8318500"/>
            <a:ext cx="71120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채굴자는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대기중인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트랜잭션중에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노드에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포함할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것을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고름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당연히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수수료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순으로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고를거임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1226800" cy="637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0400" y="6489700"/>
            <a:ext cx="17030700" cy="320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위와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같이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파란색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마지막으로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비슷한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한쪽은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빨간색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한쪽은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초록색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체인이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됐다고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가정해보자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상태에서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각각의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노드는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peer network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전파할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것이고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그림에선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지리학적으로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가까운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곳부터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전파되는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것처럼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보이지만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실제로는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토폴리지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구성상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가까운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곳부터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주변의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노드들은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체인을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각각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유지하는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형태가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상태에서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초록색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동기화한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곳에서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새로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분홍색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채굴됐다면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곳에선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빨간색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받아도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무시되고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분홍색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체인을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메인체인으로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유지할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그렇다면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빨간색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메인체인으로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유지하고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노드는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것인가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분홍색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체인을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난이도가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분홍색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체인을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메인체인으로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채택하고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빨간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블록체인은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차체인으로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변경할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고급용어로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포크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이렇게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이후로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쌓이지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빨간색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고아블록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나가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떨어지는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이라고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부른다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27000" y="3136900"/>
            <a:ext cx="3797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빨간색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채굴자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우야누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??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4572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3683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13843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23800" y="2273300"/>
            <a:ext cx="4597400" cy="2870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00100" y="5461000"/>
            <a:ext cx="807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그럼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고아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블록에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있는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거래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기록은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없어짐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??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2200" y="6197600"/>
            <a:ext cx="11518900" cy="299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MEMPOOL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동기화가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되기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트랜잭션이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유실되는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일은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X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난이도가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분홍체인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길에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유지되고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체인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빨간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블록의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트랜잭션이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포함되어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높고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그렇지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않다고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하더라도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MEMPOOL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들어있기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블록에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기록되는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우선순위가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늦어지는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것일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언젠가는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블록에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포함됨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유효한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트랜잭션이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맞다면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유실될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걱정은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800" y="2501900"/>
            <a:ext cx="12166600" cy="215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보상은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100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블록이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쌓일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잠금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상태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100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블록이면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16~17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(10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× 100)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지나면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블록이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확정되었다고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봐도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안전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이렇게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포크가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일어나도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보상이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무효가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예방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0100" y="1739900"/>
            <a:ext cx="4749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보상을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그래서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바로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안줌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!!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1752600"/>
            <a:ext cx="17195800" cy="7061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70100" y="9004300"/>
            <a:ext cx="1394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00577E"/>
                </a:solidFill>
                <a:latin typeface="Gmarket Sans Light"/>
              </a:rPr>
              <a:t>https://www.blockchain.com/explorer/blocks/btc?page=1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8600" y="1714500"/>
            <a:ext cx="175260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800" b="false" i="false" u="none" strike="noStrike" spc="-100">
                <a:solidFill>
                  <a:srgbClr val="00577E"/>
                </a:solidFill>
                <a:latin typeface="Cafe24Ohsquare"/>
              </a:rPr>
              <a:t>PoW vs PoS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0" y="1701800"/>
            <a:ext cx="26670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1752600"/>
            <a:ext cx="2057400" cy="205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0100" y="7683500"/>
            <a:ext cx="16383000" cy="201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73500" y="3492500"/>
            <a:ext cx="10553700" cy="4102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06500" y="7810500"/>
            <a:ext cx="13157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최소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32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개의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이더리움을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스테이킹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(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예치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)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하면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밸리데이터가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되서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노드를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운영할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수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있음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이더리움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네트워크는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트랜잭션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검증을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밸리데이터에게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맡기는데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무작위로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밸리데이터를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선정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그런데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더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많은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이더를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보유한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사람이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검증인으로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선택될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확률이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더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577E"/>
                </a:solidFill>
                <a:ea typeface="Gmarket Sans Light"/>
              </a:rPr>
              <a:t>높음</a:t>
            </a:r>
            <a:r>
              <a:rPr lang="en-US" sz="2500" b="false" i="false" u="none" strike="noStrike">
                <a:solidFill>
                  <a:srgbClr val="00577E"/>
                </a:solidFill>
                <a:latin typeface="Gmarket Sans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쉽게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말해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더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많은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이더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지분을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보유할수록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더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많은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보상을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받는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것이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00577E"/>
                </a:solidFill>
                <a:ea typeface="Gmarket Sans Light"/>
              </a:rPr>
              <a:t>지분증명</a:t>
            </a:r>
            <a:r>
              <a:rPr lang="en-US" sz="2500" b="true" i="false" u="none" strike="noStrike">
                <a:solidFill>
                  <a:srgbClr val="00577E"/>
                </a:solidFill>
                <a:latin typeface="Gmarket Sans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28200" y="3073400"/>
            <a:ext cx="3759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577E"/>
                </a:solidFill>
                <a:ea typeface="Gmarket Sans Bold"/>
              </a:rPr>
              <a:t>지분증명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14900" y="3073400"/>
            <a:ext cx="3759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577E"/>
                </a:solidFill>
                <a:ea typeface="Gmarket Sans Bold"/>
              </a:rPr>
              <a:t>작업증명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600" y="774700"/>
            <a:ext cx="14058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https://www.ledger.com/ko/academy/%EC%A7%80%EB%B6%84-%EC%A6%9D%EB%AA%85%EC%9D%B4%EB%9E%80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07700" y="6667500"/>
            <a:ext cx="4699000" cy="4699000"/>
          </a:xfrm>
          <a:prstGeom prst="rect">
            <a:avLst/>
          </a:prstGeom>
          <a:effectLst>
            <a:outerShdw dir="1860000" dist="614013" blurRad="0">
              <a:srgbClr val="4E9BC4">
                <a:alpha val="50000"/>
              </a:srgbClr>
            </a:outerShdw>
          </a:effectLst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38100" y="7518400"/>
            <a:ext cx="9525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50800" y="7035800"/>
            <a:ext cx="203200" cy="342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87400" y="7048500"/>
            <a:ext cx="203200" cy="342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6591300" y="6680200"/>
            <a:ext cx="4699000" cy="4699000"/>
          </a:xfrm>
          <a:prstGeom prst="rect">
            <a:avLst/>
          </a:prstGeom>
          <a:effectLst>
            <a:outerShdw dir="3660000" dist="613830" blurRad="0">
              <a:srgbClr val="4E9BC4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7874000" y="7658100"/>
            <a:ext cx="952500" cy="469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607300" y="7442200"/>
            <a:ext cx="1905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318500" y="7035800"/>
            <a:ext cx="190500" cy="330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71700" y="6667500"/>
            <a:ext cx="4699000" cy="4699000"/>
          </a:xfrm>
          <a:prstGeom prst="rect">
            <a:avLst/>
          </a:prstGeom>
          <a:effectLst>
            <a:outerShdw dir="1860000" dist="614013" blurRad="0">
              <a:srgbClr val="4E9BC4">
                <a:alpha val="50000"/>
              </a:srgbClr>
            </a:outerShdw>
          </a:effectLst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102100" y="7518400"/>
            <a:ext cx="952500" cy="469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14800" y="7035800"/>
            <a:ext cx="203200" cy="342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51400" y="7048500"/>
            <a:ext cx="203200" cy="342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953500" y="5664200"/>
            <a:ext cx="2311400" cy="1765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029700" y="6197600"/>
            <a:ext cx="214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00577E"/>
                </a:solidFill>
                <a:ea typeface="Gmarket Sans Bold"/>
              </a:rPr>
              <a:t>감사합니다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3600" y="3175000"/>
            <a:ext cx="16560800" cy="265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5000" b="false" i="false" u="none" strike="noStrike" spc="-200">
                <a:solidFill>
                  <a:srgbClr val="00577E"/>
                </a:solidFill>
                <a:latin typeface="Cafe24Ohsquare"/>
              </a:rPr>
              <a:t>Thank 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7900" y="3505200"/>
            <a:ext cx="2235200" cy="2235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" y="660400"/>
            <a:ext cx="17754600" cy="908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3200" y="546100"/>
            <a:ext cx="17754600" cy="908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2336800"/>
            <a:ext cx="9055100" cy="415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34700" y="2057400"/>
            <a:ext cx="6172200" cy="6172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78000" y="7010400"/>
            <a:ext cx="7086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비트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코인은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년마다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(21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블록마다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보상이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절반으로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줄어듬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평균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10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7900" y="3505200"/>
            <a:ext cx="2235200" cy="2235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" y="660400"/>
            <a:ext cx="17754600" cy="908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3200" y="546100"/>
            <a:ext cx="17754600" cy="908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2032000"/>
            <a:ext cx="6172200" cy="594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" y="2654300"/>
            <a:ext cx="6172200" cy="469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58400" y="8610600"/>
            <a:ext cx="50800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https://www.sedaily.com/NewsView/2D6REUHRLA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200" y="8610600"/>
            <a:ext cx="92329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https://biz.chosun.com/stock/finance/2024/03/17/QWJPN63RXVECBLICWDMCKA37HA/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68300" y="4127500"/>
            <a:ext cx="3670300" cy="476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74700" y="6248400"/>
            <a:ext cx="28067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68300" y="3962400"/>
            <a:ext cx="3670300" cy="57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71500" y="3619500"/>
            <a:ext cx="596900" cy="80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20200" y="4114800"/>
            <a:ext cx="3670300" cy="476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39300" y="6248400"/>
            <a:ext cx="28067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20200" y="3949700"/>
            <a:ext cx="36703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0" y="3619500"/>
            <a:ext cx="5969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59400" y="4102100"/>
            <a:ext cx="3670300" cy="476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16600" y="6248400"/>
            <a:ext cx="28067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59400" y="3949700"/>
            <a:ext cx="3670300" cy="571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49900" y="3619500"/>
            <a:ext cx="5969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4114800"/>
            <a:ext cx="3670300" cy="476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3100" y="6261100"/>
            <a:ext cx="2806700" cy="3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3949700"/>
            <a:ext cx="3670300" cy="571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4500" y="3619500"/>
            <a:ext cx="596900" cy="800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030200" y="7302500"/>
            <a:ext cx="3746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작업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증명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vs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지분증명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56700" y="7302500"/>
            <a:ext cx="3746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노드에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연결되는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과정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567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체이닝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34000" y="7048500"/>
            <a:ext cx="37465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nonce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와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timestamp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의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변화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=&gt;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해시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변경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959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골든</a:t>
            </a:r>
            <a:r>
              <a:rPr lang="en-US" sz="5000" b="false" i="false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넘버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5900" y="7302500"/>
            <a:ext cx="3746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노드를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구성하는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것들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78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노드</a:t>
            </a:r>
            <a:r>
              <a:rPr lang="en-US" sz="5000" b="false" i="false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구성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8300" y="1714500"/>
            <a:ext cx="175641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1000" b="false" i="false" u="none" strike="noStrike" spc="-100">
                <a:solidFill>
                  <a:srgbClr val="00577E"/>
                </a:solidFill>
                <a:ea typeface="Cafe24Ohsquare"/>
              </a:rPr>
              <a:t>순서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794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번외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2159000"/>
            <a:ext cx="14998700" cy="6781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노드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구성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8900" y="5918200"/>
            <a:ext cx="1524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merkle root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3500" y="5130800"/>
            <a:ext cx="1219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난이도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98900" y="5562600"/>
            <a:ext cx="1219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번호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900" y="2184400"/>
            <a:ext cx="2730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genesis block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900" y="2705100"/>
            <a:ext cx="3467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head node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느낌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600" y="1473200"/>
            <a:ext cx="47752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SHA256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해시방법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b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역해시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불가능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2159000"/>
            <a:ext cx="10896600" cy="6921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노드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구성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1300" y="5232400"/>
            <a:ext cx="4330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해시에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해시에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해시에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0800" y="1765300"/>
            <a:ext cx="1460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머클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트리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1800" y="5854700"/>
            <a:ext cx="1790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스완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3200" y="6896100"/>
            <a:ext cx="1841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Tx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압축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2146300"/>
            <a:ext cx="15633700" cy="697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노드</a:t>
            </a:r>
            <a:r>
              <a:rPr lang="en-US" sz="30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구성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34600" y="7112000"/>
            <a:ext cx="1524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거래량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8000" y="8775700"/>
            <a:ext cx="2844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채굴자가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수수료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4200" y="79375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보상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1100" y="54737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채굴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난이도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01000" y="46482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갯수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45500" y="3022600"/>
            <a:ext cx="144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노드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번호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1930400"/>
            <a:ext cx="15392400" cy="694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채굴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431800"/>
            <a:ext cx="16383000" cy="87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3100" y="2832100"/>
            <a:ext cx="14922500" cy="6692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12800" y="749300"/>
            <a:ext cx="164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577E"/>
                </a:solidFill>
                <a:ea typeface="Gmarket Sans Light"/>
              </a:rPr>
              <a:t>채굴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1765300"/>
            <a:ext cx="160909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논스는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바이트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=32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비트</a:t>
            </a:r>
            <a:b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0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2³² - 1 (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42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억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9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천만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가짐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담기엔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작다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!!!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28200" y="787400"/>
            <a:ext cx="2222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의문점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